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D37E9-7DF7-44B8-A2AA-E038E9DCE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73046-6915-4823-B5B7-BCBBEDDBF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78C3-1857-4FF2-8743-26EB280E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576EA-67B6-41E7-BDB8-9E00A649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8DBD3-3330-46B8-BEF9-A8804F41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7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CA3B-8352-464F-89CF-8C48565B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5C446-B203-4DF6-81A6-DFDA37E72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1AB81-7E09-40FA-A175-F2B1315B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B72B5-A7B3-4098-919D-209347B1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EECCA-7A20-48ED-A400-CAC2CC1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6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2847D-7459-4DD1-ABB3-B9EA85F82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BD761-331F-4C7F-AE35-D57E61BC2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27277-8396-4A5C-9699-80A5A7D1D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093D4-1C0F-4BD0-841B-C7006AC2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E7A77-1B0F-428C-B613-D696727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3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FC3B-8C85-466E-9D02-602529EB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CF260-0B09-4A00-94AF-B9C775BA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41590-78CC-4157-A4A0-F41608B2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BD1B5-0D12-41EB-83AE-294C2B34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255BE-2382-4B14-A4D8-33340194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7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C915-E0F9-463D-B27C-AB3CD07C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301AB-7E94-4A28-B9EA-6EAE14805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33BD-A3DE-41FD-9C65-35EFE8F2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73E0-39DC-4103-96F0-A26F7328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29271-B27C-4647-8419-1B2391DA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9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F0AD-9AB1-4E3F-937C-FBF418A9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B2901-A86C-48F5-BFCF-127346900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23D37-215B-43DD-A501-86AB1E10C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81B19-6B8E-4076-929F-42AAEE25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E3D85-783C-4709-993C-0714D184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09CEB-27FE-4489-BED1-9D045D6F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1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705A-D9FB-4EC2-B292-6FCA9061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0EA33-DB50-4E6C-B21A-6B155A46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6DC68-218B-4F33-9E48-A514CF7D3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F5460-25DF-4E5B-B0B7-C1A35F915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020B-C55B-4CAB-A44D-7C47A36C2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8DC28-F46C-4B7A-97F2-89867535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1ABA1-7A60-4995-B817-6D0EC39B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B317C-9A32-47FC-B466-69BCE344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2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8444-7023-4C12-A614-5FF2F353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97126-DFB8-445A-9FB6-5269C425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FDA22-7196-4846-8E61-EBE99867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DECDC-8AB1-4ED4-B4BE-AA506CCF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3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AFA21-48A8-499E-BB58-950BD1CD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0C74D-EC52-4E48-B9F0-241B0B849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42468-E102-4589-A63A-724F3009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4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3F57-7027-4E03-8470-97A57FF7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0B49-8D25-4CE0-AC85-98EE1539B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DD89D-19AF-4CFB-84F3-26F36A3F8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4B140-D2D3-40A8-86B4-8F3B37F1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3282E-C659-4A84-97D4-1D18733B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FE7C3-7D86-4051-B56E-6EB3A144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7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B9B2-0EBB-41ED-A4F7-CE6A2F89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6B4AF-6DD8-4853-84D8-4D23FF5BE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9A65C-74BF-4315-B8D9-E88D1BBBF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83576-5FE6-49EF-828D-F9B0C82E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E1C8-8749-47C0-A4F6-0FD45DBA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484AD-9EB7-43B7-8023-1F4AAA89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2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57AE4-A40B-47E5-A027-DE36EE69D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C8280-5D14-46B3-AAA7-35A742C75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F795F-85A9-457F-990B-4D29FF6D6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FB570-9E94-4713-806A-5430BC943E7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338B-9FBD-4370-9158-F65952C84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0E4A5-449D-47D8-B035-C235ACF83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2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6F2317-11D0-43A5-B4A0-C3E32586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2" y="171063"/>
            <a:ext cx="3991803" cy="58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0F67B-90AA-4519-B851-709C266C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2" y="1005506"/>
            <a:ext cx="5667789" cy="1335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1DBEE-280D-4B76-A1D6-BBB87AFBD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22" y="2664040"/>
            <a:ext cx="5414756" cy="1286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02C37-ABAC-48B2-B394-B78D81526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22" y="4274446"/>
            <a:ext cx="5062952" cy="1677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1300A9-CBD2-4228-BD09-0D903D9CBB48}"/>
              </a:ext>
            </a:extLst>
          </p:cNvPr>
          <p:cNvSpPr/>
          <p:nvPr/>
        </p:nvSpPr>
        <p:spPr>
          <a:xfrm>
            <a:off x="188222" y="171063"/>
            <a:ext cx="5667789" cy="57808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0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42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AF898-367E-443D-9919-5F0F8C7CE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7" t="34203" r="26467" b="30725"/>
          <a:stretch/>
        </p:blipFill>
        <p:spPr>
          <a:xfrm>
            <a:off x="99391" y="526775"/>
            <a:ext cx="5526157" cy="2405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6F9A9-5503-45C9-94E8-7AB12EECD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83" b="85725"/>
          <a:stretch/>
        </p:blipFill>
        <p:spPr>
          <a:xfrm>
            <a:off x="1651173" y="105865"/>
            <a:ext cx="2105818" cy="3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9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B3D410-8F75-4B79-9133-2F3A708DB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38" t="27826" r="42038" b="39709"/>
          <a:stretch/>
        </p:blipFill>
        <p:spPr>
          <a:xfrm>
            <a:off x="109330" y="548882"/>
            <a:ext cx="5986670" cy="2671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7580A-5FB4-4CCA-9988-B18B57680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120" b="84816"/>
          <a:stretch/>
        </p:blipFill>
        <p:spPr>
          <a:xfrm>
            <a:off x="2390765" y="75939"/>
            <a:ext cx="1681902" cy="384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89508-3F75-4F8B-9878-F54EA081CCDC}"/>
              </a:ext>
            </a:extLst>
          </p:cNvPr>
          <p:cNvSpPr txBox="1"/>
          <p:nvPr/>
        </p:nvSpPr>
        <p:spPr>
          <a:xfrm>
            <a:off x="109330" y="3333840"/>
            <a:ext cx="4469044" cy="705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/>
              <a:t>Created manually </a:t>
            </a:r>
            <a:r>
              <a:rPr lang="en-IN" sz="1400" dirty="0"/>
              <a:t>via GUI / CLI /API</a:t>
            </a:r>
          </a:p>
          <a:p>
            <a:pPr>
              <a:lnSpc>
                <a:spcPct val="150000"/>
              </a:lnSpc>
            </a:pPr>
            <a:r>
              <a:rPr lang="en-IN" sz="1400" b="1" dirty="0"/>
              <a:t>Persistent:</a:t>
            </a:r>
            <a:r>
              <a:rPr lang="en-IN" sz="1400" dirty="0"/>
              <a:t> They can be terminated / restarted at any time.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C761-6C2F-47A1-A94C-71FA0B5B7BE6}"/>
              </a:ext>
            </a:extLst>
          </p:cNvPr>
          <p:cNvSpPr txBox="1"/>
          <p:nvPr/>
        </p:nvSpPr>
        <p:spPr>
          <a:xfrm>
            <a:off x="109330" y="4161358"/>
            <a:ext cx="8302466" cy="705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/>
              <a:t>Terminated at the end of the job. </a:t>
            </a:r>
            <a:r>
              <a:rPr lang="en-IN" sz="1400" dirty="0"/>
              <a:t>They cannot be restarted. They are no longer usable once job has completed.</a:t>
            </a:r>
          </a:p>
          <a:p>
            <a:pPr>
              <a:lnSpc>
                <a:spcPct val="150000"/>
              </a:lnSpc>
            </a:pPr>
            <a:r>
              <a:rPr lang="en-IN" sz="1400" b="1" dirty="0"/>
              <a:t>Suitable for automated workloads </a:t>
            </a:r>
            <a:r>
              <a:rPr lang="en-IN" sz="1400" dirty="0"/>
              <a:t>such as running an ETL pipeline / ML workflow.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D0F2E-8DF9-4989-8966-4BC10B034D7B}"/>
              </a:ext>
            </a:extLst>
          </p:cNvPr>
          <p:cNvSpPr txBox="1"/>
          <p:nvPr/>
        </p:nvSpPr>
        <p:spPr>
          <a:xfrm>
            <a:off x="109330" y="4988239"/>
            <a:ext cx="4993739" cy="705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/>
              <a:t>All Purpose clusters </a:t>
            </a:r>
            <a:r>
              <a:rPr lang="en-IN" sz="1400" dirty="0"/>
              <a:t>are great for </a:t>
            </a:r>
            <a:r>
              <a:rPr lang="en-IN" sz="1400" b="1" u="sng" dirty="0"/>
              <a:t>interactive analysis and ad hock</a:t>
            </a:r>
          </a:p>
          <a:p>
            <a:pPr>
              <a:lnSpc>
                <a:spcPct val="150000"/>
              </a:lnSpc>
            </a:pPr>
            <a:r>
              <a:rPr lang="en-IN" sz="1400" b="1" dirty="0"/>
              <a:t>Job Clusters </a:t>
            </a:r>
            <a:r>
              <a:rPr lang="en-IN" sz="1400" dirty="0"/>
              <a:t>are great for </a:t>
            </a:r>
            <a:r>
              <a:rPr lang="en-IN" sz="1400" b="1" u="sng" dirty="0"/>
              <a:t>repeated production workloads</a:t>
            </a:r>
            <a:r>
              <a:rPr lang="en-IN" sz="1400" dirty="0"/>
              <a:t>.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EADF3-B070-4509-967A-A554F5300685}"/>
              </a:ext>
            </a:extLst>
          </p:cNvPr>
          <p:cNvSpPr/>
          <p:nvPr/>
        </p:nvSpPr>
        <p:spPr>
          <a:xfrm>
            <a:off x="109330" y="75940"/>
            <a:ext cx="8302466" cy="561755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8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25558-01DE-4372-93DD-09AFB996F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5" r="7473" b="38841"/>
          <a:stretch/>
        </p:blipFill>
        <p:spPr>
          <a:xfrm>
            <a:off x="59635" y="139148"/>
            <a:ext cx="12062792" cy="38260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BA6AC5-BB5E-40F0-99E6-256A12EDFA85}"/>
              </a:ext>
            </a:extLst>
          </p:cNvPr>
          <p:cNvSpPr/>
          <p:nvPr/>
        </p:nvSpPr>
        <p:spPr>
          <a:xfrm>
            <a:off x="59635" y="3329609"/>
            <a:ext cx="102373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E6366-A739-48A3-A9CC-F8873CBEAB1D}"/>
              </a:ext>
            </a:extLst>
          </p:cNvPr>
          <p:cNvSpPr/>
          <p:nvPr/>
        </p:nvSpPr>
        <p:spPr>
          <a:xfrm>
            <a:off x="3760305" y="937593"/>
            <a:ext cx="1099930" cy="255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134D4C-48A4-48AD-918E-7012D8FFADF6}"/>
              </a:ext>
            </a:extLst>
          </p:cNvPr>
          <p:cNvSpPr/>
          <p:nvPr/>
        </p:nvSpPr>
        <p:spPr>
          <a:xfrm>
            <a:off x="4941406" y="937593"/>
            <a:ext cx="713959" cy="255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2E9E2D-9C95-488B-A8EF-91981A04CEE9}"/>
              </a:ext>
            </a:extLst>
          </p:cNvPr>
          <p:cNvSpPr/>
          <p:nvPr/>
        </p:nvSpPr>
        <p:spPr>
          <a:xfrm>
            <a:off x="5736536" y="930968"/>
            <a:ext cx="475421" cy="255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88FFB5-943B-4E37-A228-F6F284534A1D}"/>
              </a:ext>
            </a:extLst>
          </p:cNvPr>
          <p:cNvSpPr/>
          <p:nvPr/>
        </p:nvSpPr>
        <p:spPr>
          <a:xfrm>
            <a:off x="4146276" y="2085322"/>
            <a:ext cx="1949724" cy="1115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B68D2D-B1F4-491F-9707-A6D84E33A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3" y="145437"/>
            <a:ext cx="11181524" cy="65512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0CFA0D-6673-4855-897B-C21D27D6ED1F}"/>
              </a:ext>
            </a:extLst>
          </p:cNvPr>
          <p:cNvSpPr/>
          <p:nvPr/>
        </p:nvSpPr>
        <p:spPr>
          <a:xfrm>
            <a:off x="218658" y="977350"/>
            <a:ext cx="993916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7C05E3-29EF-4AA4-B8DE-3CF593D07051}"/>
              </a:ext>
            </a:extLst>
          </p:cNvPr>
          <p:cNvSpPr/>
          <p:nvPr/>
        </p:nvSpPr>
        <p:spPr>
          <a:xfrm>
            <a:off x="228597" y="1427924"/>
            <a:ext cx="1133063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DE1BC-260B-4F21-B499-6FE9FB86663D}"/>
              </a:ext>
            </a:extLst>
          </p:cNvPr>
          <p:cNvSpPr/>
          <p:nvPr/>
        </p:nvSpPr>
        <p:spPr>
          <a:xfrm>
            <a:off x="228597" y="2117037"/>
            <a:ext cx="1798986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3A731B-399E-47F1-8704-022763E7A788}"/>
              </a:ext>
            </a:extLst>
          </p:cNvPr>
          <p:cNvSpPr/>
          <p:nvPr/>
        </p:nvSpPr>
        <p:spPr>
          <a:xfrm>
            <a:off x="248475" y="3969028"/>
            <a:ext cx="983977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4D8C10-E703-4CDB-A36B-3B1AEF84F829}"/>
              </a:ext>
            </a:extLst>
          </p:cNvPr>
          <p:cNvSpPr/>
          <p:nvPr/>
        </p:nvSpPr>
        <p:spPr>
          <a:xfrm>
            <a:off x="218658" y="4658141"/>
            <a:ext cx="983977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21E11-4010-43E2-90A4-94F594F318B7}"/>
              </a:ext>
            </a:extLst>
          </p:cNvPr>
          <p:cNvSpPr/>
          <p:nvPr/>
        </p:nvSpPr>
        <p:spPr>
          <a:xfrm>
            <a:off x="3183832" y="961318"/>
            <a:ext cx="692430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8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DF33B-E1B7-418B-96AA-41ADFF72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9" y="122375"/>
            <a:ext cx="8987458" cy="24392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68B6D-6A8E-463D-9F15-DD50CBA28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9" y="2658101"/>
            <a:ext cx="8987458" cy="28832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0DD0E0-A2C9-477F-843F-FEB8858651DE}"/>
              </a:ext>
            </a:extLst>
          </p:cNvPr>
          <p:cNvSpPr/>
          <p:nvPr/>
        </p:nvSpPr>
        <p:spPr>
          <a:xfrm>
            <a:off x="2524537" y="1003854"/>
            <a:ext cx="705680" cy="2584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E0A325-69D9-48E7-8D94-FFD8163A3ECB}"/>
              </a:ext>
            </a:extLst>
          </p:cNvPr>
          <p:cNvSpPr/>
          <p:nvPr/>
        </p:nvSpPr>
        <p:spPr>
          <a:xfrm>
            <a:off x="367743" y="2242095"/>
            <a:ext cx="4492491" cy="2584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DC278C-EFA9-437D-B9D2-9C15285D5BB9}"/>
              </a:ext>
            </a:extLst>
          </p:cNvPr>
          <p:cNvSpPr/>
          <p:nvPr/>
        </p:nvSpPr>
        <p:spPr>
          <a:xfrm>
            <a:off x="3339545" y="3510153"/>
            <a:ext cx="745438" cy="2567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7F159B-4503-40A5-A478-79D3BC984DEC}"/>
              </a:ext>
            </a:extLst>
          </p:cNvPr>
          <p:cNvSpPr/>
          <p:nvPr/>
        </p:nvSpPr>
        <p:spPr>
          <a:xfrm>
            <a:off x="367743" y="4839521"/>
            <a:ext cx="8398570" cy="627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9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0ED4E-AD4F-4836-A46A-0507827DD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7" t="14882" r="46929" b="62871"/>
          <a:stretch/>
        </p:blipFill>
        <p:spPr>
          <a:xfrm>
            <a:off x="208721" y="268357"/>
            <a:ext cx="10744537" cy="18884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D93AFA-18CF-4506-ABDB-8440DF896348}"/>
              </a:ext>
            </a:extLst>
          </p:cNvPr>
          <p:cNvSpPr/>
          <p:nvPr/>
        </p:nvSpPr>
        <p:spPr>
          <a:xfrm>
            <a:off x="8865700" y="663847"/>
            <a:ext cx="1948073" cy="1184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9989-39D8-4F73-A77F-63C98231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5" b="4700"/>
          <a:stretch/>
        </p:blipFill>
        <p:spPr>
          <a:xfrm>
            <a:off x="119269" y="2414496"/>
            <a:ext cx="11986591" cy="26949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12BC16-88D2-44CD-A2FF-F27F2369B93C}"/>
              </a:ext>
            </a:extLst>
          </p:cNvPr>
          <p:cNvSpPr/>
          <p:nvPr/>
        </p:nvSpPr>
        <p:spPr>
          <a:xfrm>
            <a:off x="6112564" y="3230219"/>
            <a:ext cx="924340" cy="2882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7F8CD-9171-4BE9-B86F-61DCDDAA3157}"/>
              </a:ext>
            </a:extLst>
          </p:cNvPr>
          <p:cNvSpPr/>
          <p:nvPr/>
        </p:nvSpPr>
        <p:spPr>
          <a:xfrm>
            <a:off x="7109789" y="3223594"/>
            <a:ext cx="1109871" cy="284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31BF59-B8EF-4C2C-B83F-0E2C131657A0}"/>
              </a:ext>
            </a:extLst>
          </p:cNvPr>
          <p:cNvSpPr/>
          <p:nvPr/>
        </p:nvSpPr>
        <p:spPr>
          <a:xfrm>
            <a:off x="8292545" y="3220281"/>
            <a:ext cx="3780186" cy="298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48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52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77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2022-06-11T11:11:23Z</dcterms:created>
  <dcterms:modified xsi:type="dcterms:W3CDTF">2022-06-16T06:51:40Z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2022-06-11T11:11:24Z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985673e0-8fcd-4648-8a90-52a3c09104f7</vt:lpwstr>
  </property>
  <property fmtid="{D5CDD505-2E9C-101B-9397-08002B2CF9AE}" pid="8" name="MSIP_Label_19540963-e559-4020-8a90-fe8a502c2801_ContentBits">
    <vt:lpwstr>0</vt:lpwstr>
  </property>
</Properties>
</file>